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61" r:id="rId3"/>
    <p:sldId id="258" r:id="rId4"/>
    <p:sldId id="264" r:id="rId5"/>
    <p:sldId id="269" r:id="rId6"/>
    <p:sldId id="262" r:id="rId7"/>
    <p:sldId id="260" r:id="rId8"/>
    <p:sldId id="266" r:id="rId9"/>
    <p:sldId id="267" r:id="rId10"/>
    <p:sldId id="268" r:id="rId11"/>
    <p:sldId id="263" r:id="rId12"/>
    <p:sldId id="265" r:id="rId13"/>
    <p:sldId id="25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32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82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9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03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60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5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711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994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870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96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852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C4E63BA-D490-4E9B-BD42-FAD638F16109}" type="datetimeFigureOut">
              <a:rPr lang="zh-TW" altLang="en-US" smtClean="0"/>
              <a:t>2019/12/18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BD1CD39-9167-4C55-8561-15BEC94006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709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D543DE-C275-4BB9-8F82-4CB660220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開車過橋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81B258B-0CFE-4B0E-889F-F000CE43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561" y="4975046"/>
            <a:ext cx="7891272" cy="106984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陳宏恩 </a:t>
            </a:r>
            <a:r>
              <a:rPr lang="en-US" altLang="zh-TW" dirty="0"/>
              <a:t>B08901058</a:t>
            </a:r>
          </a:p>
          <a:p>
            <a:r>
              <a:rPr lang="zh-TW" altLang="en-US" dirty="0"/>
              <a:t>汪昊新 </a:t>
            </a:r>
            <a:r>
              <a:rPr lang="en-US" altLang="zh-TW" dirty="0"/>
              <a:t>B08902047</a:t>
            </a:r>
          </a:p>
          <a:p>
            <a:r>
              <a:rPr lang="zh-TW" altLang="en-US" dirty="0"/>
              <a:t>翁茂齊 </a:t>
            </a:r>
            <a:r>
              <a:rPr lang="en-US" altLang="zh-TW" dirty="0"/>
              <a:t>B08901168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0922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02B52-2970-413A-897E-2B8BF7FB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實踐方式</a:t>
            </a:r>
            <a:r>
              <a:rPr lang="en-US" altLang="zh-TW" dirty="0"/>
              <a:t>-</a:t>
            </a:r>
            <a:r>
              <a:rPr lang="zh-TW" altLang="en-US" dirty="0"/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A91F6-6A07-470A-ACB6-0B319A99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Truss </a:t>
            </a:r>
            <a:r>
              <a:rPr lang="zh-TW" altLang="en-US" sz="2400" dirty="0"/>
              <a:t>為橋的衍樑</a:t>
            </a:r>
            <a:endParaRPr lang="en-US" altLang="zh-TW" sz="2400" dirty="0"/>
          </a:p>
          <a:p>
            <a:r>
              <a:rPr lang="en-US" altLang="zh-TW" sz="2400" dirty="0"/>
              <a:t>1.  Attribute:  </a:t>
            </a:r>
            <a:r>
              <a:rPr lang="en-US" altLang="zh-TW" sz="2400" dirty="0" err="1"/>
              <a:t>NodeA</a:t>
            </a:r>
            <a:r>
              <a:rPr lang="en-US" altLang="zh-TW" sz="2400" dirty="0"/>
              <a:t>, </a:t>
            </a:r>
            <a:r>
              <a:rPr lang="en-US" altLang="zh-TW" sz="2400" dirty="0" err="1"/>
              <a:t>NodeB</a:t>
            </a:r>
            <a:endParaRPr lang="en-US" altLang="zh-TW" sz="2400" dirty="0"/>
          </a:p>
          <a:p>
            <a:r>
              <a:rPr lang="en-US" altLang="zh-TW" sz="2400" dirty="0"/>
              <a:t>2. </a:t>
            </a:r>
            <a:r>
              <a:rPr lang="zh-TW" altLang="en-US" sz="2400" dirty="0"/>
              <a:t> </a:t>
            </a:r>
            <a:r>
              <a:rPr lang="en-US" altLang="zh-TW" sz="2400" dirty="0"/>
              <a:t>class method: 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r>
              <a:rPr lang="zh-TW" altLang="en-US" sz="2400" dirty="0"/>
              <a:t> </a:t>
            </a:r>
            <a:r>
              <a:rPr lang="en-US" altLang="zh-TW" sz="2400" dirty="0">
                <a:sym typeface="Wingdings" panose="05000000000000000000" pitchFamily="2" charset="2"/>
              </a:rPr>
              <a:t> Truss</a:t>
            </a:r>
            <a:r>
              <a:rPr lang="en-US" altLang="zh-TW" sz="2400" dirty="0"/>
              <a:t> </a:t>
            </a:r>
            <a:r>
              <a:rPr lang="zh-TW" altLang="en-US" sz="2400" dirty="0"/>
              <a:t>的作圖</a:t>
            </a:r>
            <a:endParaRPr lang="en-US" altLang="zh-TW" sz="2400" dirty="0"/>
          </a:p>
          <a:p>
            <a:r>
              <a:rPr lang="zh-TW" altLang="en-US" sz="2400" dirty="0"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sym typeface="Wingdings" panose="05000000000000000000" pitchFamily="2" charset="2"/>
              </a:rPr>
              <a:t></a:t>
            </a:r>
            <a:r>
              <a:rPr lang="zh-TW" altLang="en-US" sz="2400" dirty="0">
                <a:sym typeface="Wingdings" panose="05000000000000000000" pitchFamily="2" charset="2"/>
              </a:rPr>
              <a:t>判斷</a:t>
            </a:r>
            <a:r>
              <a:rPr lang="en-US" altLang="zh-TW" sz="2400" dirty="0">
                <a:sym typeface="Wingdings" panose="05000000000000000000" pitchFamily="2" charset="2"/>
              </a:rPr>
              <a:t>Node </a:t>
            </a:r>
            <a:r>
              <a:rPr lang="zh-TW" altLang="en-US" sz="2400" dirty="0">
                <a:sym typeface="Wingdings" panose="05000000000000000000" pitchFamily="2" charset="2"/>
              </a:rPr>
              <a:t>是否被點擊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r>
              <a:rPr lang="en-US" altLang="zh-TW" sz="2400" dirty="0">
                <a:sym typeface="Wingdings" panose="05000000000000000000" pitchFamily="2" charset="2"/>
              </a:rPr>
              <a:t>  …(</a:t>
            </a:r>
            <a:r>
              <a:rPr lang="zh-TW" altLang="en-US" sz="2400" dirty="0">
                <a:sym typeface="Wingdings" panose="05000000000000000000" pitchFamily="2" charset="2"/>
              </a:rPr>
              <a:t>刪除或移動等功能</a:t>
            </a:r>
            <a:r>
              <a:rPr lang="en-US" altLang="zh-TW" sz="2400" dirty="0">
                <a:sym typeface="Wingdings" panose="05000000000000000000" pitchFamily="2" charset="2"/>
              </a:rPr>
              <a:t>)</a:t>
            </a:r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157658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7F5C8-321D-4B83-B68C-3B4DC1D1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More about </a:t>
            </a:r>
            <a:r>
              <a:rPr lang="en-US" altLang="zh-TW" dirty="0" err="1"/>
              <a:t>anastruct</a:t>
            </a:r>
            <a:endParaRPr lang="zh-TW" altLang="en-US" dirty="0">
              <a:latin typeface="+mj-ea"/>
            </a:endParaRP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A58D541C-8EA5-45D9-804F-9713076F7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16" y="2300140"/>
            <a:ext cx="9383661" cy="3814723"/>
          </a:xfrm>
        </p:spPr>
      </p:pic>
    </p:spTree>
    <p:extLst>
      <p:ext uri="{BB962C8B-B14F-4D97-AF65-F5344CB8AC3E}">
        <p14:creationId xmlns:p14="http://schemas.microsoft.com/office/powerpoint/2010/main" val="871913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4991B6-1C14-45A8-ABCF-AC6421F7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More about </a:t>
            </a:r>
            <a:r>
              <a:rPr lang="en-US" altLang="zh-TW" dirty="0" err="1"/>
              <a:t>anastruct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99D2C8-1F35-43F4-B9A9-552922045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99" y="2096985"/>
            <a:ext cx="5204911" cy="160033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7A3864-1993-4F46-BFDC-3B57B52F0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51" y="4180354"/>
            <a:ext cx="4831499" cy="15469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831DF1-4677-4B23-945C-073C6A3F4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116" y="1850778"/>
            <a:ext cx="5136325" cy="208806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9197DB2-9EA8-446A-AC7F-75FAEE1BA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56" y="4157492"/>
            <a:ext cx="4419983" cy="156985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7C0DED-CFCB-4FA1-9E6E-AC7D565A646B}"/>
              </a:ext>
            </a:extLst>
          </p:cNvPr>
          <p:cNvSpPr txBox="1"/>
          <p:nvPr/>
        </p:nvSpPr>
        <p:spPr>
          <a:xfrm>
            <a:off x="1531398" y="2185150"/>
            <a:ext cx="22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32F93F7-2C45-4B63-9B5C-E8E6946EEEB7}"/>
              </a:ext>
            </a:extLst>
          </p:cNvPr>
          <p:cNvSpPr txBox="1"/>
          <p:nvPr/>
        </p:nvSpPr>
        <p:spPr>
          <a:xfrm>
            <a:off x="6249150" y="2185150"/>
            <a:ext cx="221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578C58D-F828-42B8-B55B-BDA63EE3F536}"/>
              </a:ext>
            </a:extLst>
          </p:cNvPr>
          <p:cNvSpPr txBox="1"/>
          <p:nvPr/>
        </p:nvSpPr>
        <p:spPr>
          <a:xfrm>
            <a:off x="1535837" y="4296792"/>
            <a:ext cx="21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0102EE-B156-4FEE-8621-114FAD2C5110}"/>
              </a:ext>
            </a:extLst>
          </p:cNvPr>
          <p:cNvSpPr txBox="1"/>
          <p:nvPr/>
        </p:nvSpPr>
        <p:spPr>
          <a:xfrm>
            <a:off x="6310659" y="4296792"/>
            <a:ext cx="181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4734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6F906C-325D-4572-AFF7-B54AB38F0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困難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447307-3A0E-40A2-8CA3-696AA696C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1. </a:t>
            </a:r>
            <a:r>
              <a:rPr lang="zh-TW" altLang="en-US" sz="2400" dirty="0"/>
              <a:t>計算橋梁受力與變形的套件為求擬真考慮真實情況中更多變數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2. </a:t>
            </a:r>
            <a:r>
              <a:rPr lang="zh-TW" altLang="en-US" sz="2400" dirty="0"/>
              <a:t>若只有部分橋樑斷裂，斷裂的判斷基準與動畫呈現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3. </a:t>
            </a:r>
            <a:r>
              <a:rPr lang="zh-TW" altLang="en-US" sz="2400" dirty="0"/>
              <a:t>如何讓</a:t>
            </a:r>
            <a:r>
              <a:rPr lang="en-US" altLang="zh-TW" sz="2400" dirty="0" err="1"/>
              <a:t>anaStruct</a:t>
            </a:r>
            <a:r>
              <a:rPr lang="zh-TW" altLang="en-US" sz="2400" dirty="0"/>
              <a:t>做出的一張張橋樑工程圖能對時間做連續的動作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4. </a:t>
            </a:r>
            <a:r>
              <a:rPr lang="zh-TW" altLang="en-US" sz="2400" dirty="0"/>
              <a:t> 設計有效率地儲存格式，將完成的橋樑工程圖輸出成檔案</a:t>
            </a:r>
            <a:endParaRPr lang="en-US" altLang="zh-TW" sz="2400" dirty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849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FD30F-DDDA-4F01-974B-76B1941B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latin typeface="Rockwell Condensed (標題)"/>
              </a:rPr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BAC928-DB45-4744-8C69-C070A5104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976"/>
            <a:ext cx="10058400" cy="405079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之前在網路上無意間看到一個實況主在玩這個遊戲，勾起了我們的興趣。但是這是一個付費遊戲，身為一個漂泊在外的窮困大學生實在掏不出半毛錢買下這個遊戲。於是發揮客家本色，決定在計程期末靠我們自己來把這個遊戲寫出來。</a:t>
            </a:r>
          </a:p>
        </p:txBody>
      </p:sp>
      <p:pic>
        <p:nvPicPr>
          <p:cNvPr id="1026" name="Picture 2" descr="https://steamcdn-a.akamaihd.net/steam/apps/367450/header.jpg?t=1567634023">
            <a:extLst>
              <a:ext uri="{FF2B5EF4-FFF2-40B4-BE49-F238E27FC236}">
                <a16:creationId xmlns:a16="http://schemas.microsoft.com/office/drawing/2014/main" id="{88D91BF1-0084-4737-904E-FA6ABFCEE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69" y="3703320"/>
            <a:ext cx="5298454" cy="247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E33476-64CF-474C-B376-95708F26F9C1}"/>
              </a:ext>
            </a:extLst>
          </p:cNvPr>
          <p:cNvSpPr/>
          <p:nvPr/>
        </p:nvSpPr>
        <p:spPr>
          <a:xfrm>
            <a:off x="7719976" y="4807671"/>
            <a:ext cx="23195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Rockwell Condensed (標題)"/>
              </a:rPr>
              <a:t>NT$ 238</a:t>
            </a:r>
          </a:p>
        </p:txBody>
      </p:sp>
    </p:spTree>
    <p:extLst>
      <p:ext uri="{BB962C8B-B14F-4D97-AF65-F5344CB8AC3E}">
        <p14:creationId xmlns:p14="http://schemas.microsoft.com/office/powerpoint/2010/main" val="21495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23402D-0FC0-4019-97A0-16B6ECA7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29D2CC-EF85-458C-A484-225A10DD1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此遊戲為單機遊戲，玩家為一名需要解決問題的工程師。</a:t>
            </a:r>
            <a:endParaRPr lang="en-US" altLang="zh-TW" sz="2400" dirty="0"/>
          </a:p>
          <a:p>
            <a:r>
              <a:rPr lang="zh-TW" altLang="en-US" sz="2400" dirty="0"/>
              <a:t>玩家需要自行搭建橋樑使得車子能安全通過懸崖。</a:t>
            </a:r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3FDFB80-F3A4-4DEA-B54A-C0743C7BC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08" y="3347087"/>
            <a:ext cx="7870563" cy="282511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9905421-E774-4B94-B059-56275DB4B857}"/>
              </a:ext>
            </a:extLst>
          </p:cNvPr>
          <p:cNvSpPr txBox="1"/>
          <p:nvPr/>
        </p:nvSpPr>
        <p:spPr>
          <a:xfrm>
            <a:off x="7137648" y="6329779"/>
            <a:ext cx="375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 此為該付費遊戲的真實遊戲畫面</a:t>
            </a:r>
          </a:p>
        </p:txBody>
      </p:sp>
    </p:spTree>
    <p:extLst>
      <p:ext uri="{BB962C8B-B14F-4D97-AF65-F5344CB8AC3E}">
        <p14:creationId xmlns:p14="http://schemas.microsoft.com/office/powerpoint/2010/main" val="38538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D4F16-9A7B-4089-B987-F87FF467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51A4C6-3254-43E0-ABA0-4ECB8570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破關條件</a:t>
            </a:r>
            <a:r>
              <a:rPr lang="en-US" altLang="zh-TW" sz="2400" dirty="0"/>
              <a:t>:</a:t>
            </a:r>
            <a:r>
              <a:rPr lang="zh-TW" altLang="en-US" sz="2400" dirty="0"/>
              <a:t>螢幕上的所有車輛都安全通過懸崖到達對岸指定的位置。</a:t>
            </a:r>
            <a:endParaRPr lang="en-US" altLang="zh-TW" sz="2400" dirty="0"/>
          </a:p>
          <a:p>
            <a:r>
              <a:rPr lang="zh-TW" altLang="en-US" sz="2400" dirty="0"/>
              <a:t>玩家可利用的機關有</a:t>
            </a:r>
            <a:r>
              <a:rPr lang="en-US" altLang="zh-TW" sz="2400" dirty="0"/>
              <a:t>:</a:t>
            </a:r>
            <a:r>
              <a:rPr lang="zh-TW" altLang="en-US" sz="2400" dirty="0"/>
              <a:t> 節點、衍樑</a:t>
            </a:r>
            <a:endParaRPr lang="en-US" altLang="zh-TW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F443C7-BBC1-46D1-B042-377868A42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181" y="3527513"/>
            <a:ext cx="6463315" cy="21059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9A8053F-0719-4BED-AF4E-86C4D9E97E06}"/>
              </a:ext>
            </a:extLst>
          </p:cNvPr>
          <p:cNvSpPr/>
          <p:nvPr/>
        </p:nvSpPr>
        <p:spPr>
          <a:xfrm>
            <a:off x="6791417" y="4146804"/>
            <a:ext cx="1074199" cy="43369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DEC9493-95E9-4068-BF05-EE499F5B7AEF}"/>
              </a:ext>
            </a:extLst>
          </p:cNvPr>
          <p:cNvCxnSpPr>
            <a:cxnSpLocks/>
          </p:cNvCxnSpPr>
          <p:nvPr/>
        </p:nvCxnSpPr>
        <p:spPr>
          <a:xfrm flipH="1" flipV="1">
            <a:off x="3968050" y="3330487"/>
            <a:ext cx="2789814" cy="8058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00B589C1-D71C-4633-89C5-617D9F0CA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90" y="3330487"/>
            <a:ext cx="2756260" cy="1233064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01F7A492-6B41-4090-9471-CFF86205AE32}"/>
              </a:ext>
            </a:extLst>
          </p:cNvPr>
          <p:cNvCxnSpPr/>
          <p:nvPr/>
        </p:nvCxnSpPr>
        <p:spPr>
          <a:xfrm>
            <a:off x="3968050" y="4553068"/>
            <a:ext cx="2823367" cy="274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562AEFFD-2C00-43EE-8C5C-357E36296A9A}"/>
              </a:ext>
            </a:extLst>
          </p:cNvPr>
          <p:cNvCxnSpPr/>
          <p:nvPr/>
        </p:nvCxnSpPr>
        <p:spPr>
          <a:xfrm>
            <a:off x="2201662" y="3936536"/>
            <a:ext cx="292963" cy="1620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DDE9174-C890-47BC-A2BA-49A18AA058BE}"/>
              </a:ext>
            </a:extLst>
          </p:cNvPr>
          <p:cNvCxnSpPr/>
          <p:nvPr/>
        </p:nvCxnSpPr>
        <p:spPr>
          <a:xfrm flipH="1">
            <a:off x="1211790" y="4039340"/>
            <a:ext cx="403946" cy="1518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B7ED930-2046-4526-8838-6CB1F774AC33}"/>
              </a:ext>
            </a:extLst>
          </p:cNvPr>
          <p:cNvSpPr txBox="1"/>
          <p:nvPr/>
        </p:nvSpPr>
        <p:spPr>
          <a:xfrm>
            <a:off x="889980" y="5579885"/>
            <a:ext cx="68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節點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4DDBC5D-C224-433A-B11B-6017EDE8DFB5}"/>
              </a:ext>
            </a:extLst>
          </p:cNvPr>
          <p:cNvSpPr txBox="1"/>
          <p:nvPr/>
        </p:nvSpPr>
        <p:spPr>
          <a:xfrm>
            <a:off x="2152834" y="5587964"/>
            <a:ext cx="68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衍樑</a:t>
            </a:r>
          </a:p>
        </p:txBody>
      </p:sp>
    </p:spTree>
    <p:extLst>
      <p:ext uri="{BB962C8B-B14F-4D97-AF65-F5344CB8AC3E}">
        <p14:creationId xmlns:p14="http://schemas.microsoft.com/office/powerpoint/2010/main" val="257920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B9437D-A300-4831-B209-AE1CEE61E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Clip</a:t>
            </a:r>
          </a:p>
        </p:txBody>
      </p:sp>
      <p:pic>
        <p:nvPicPr>
          <p:cNvPr id="4" name="7j3ma-wmjcz">
            <a:hlinkClick r:id="" action="ppaction://media"/>
            <a:extLst>
              <a:ext uri="{FF2B5EF4-FFF2-40B4-BE49-F238E27FC236}">
                <a16:creationId xmlns:a16="http://schemas.microsoft.com/office/drawing/2014/main" id="{1D1D9B63-95A7-4A92-B5A7-0A2A0B4216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8769" y="1574276"/>
            <a:ext cx="8851346" cy="497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9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CD8CFE-DFB3-42A2-9142-07934FB6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遊戲介紹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3BE525-2E33-4CC7-A4AC-6213830A3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遊戲中，各種蓋橋的資源會是有限的，玩家利用滑鼠操控擺設各種機關。</a:t>
            </a:r>
            <a:endParaRPr lang="en-US" altLang="zh-TW" sz="2400" dirty="0"/>
          </a:p>
          <a:p>
            <a:r>
              <a:rPr lang="zh-TW" altLang="en-US" sz="2400" dirty="0"/>
              <a:t>我們會加入原本沒有的機關，例如彈簧、鋼纜等，增加遊戲的可玩性。</a:t>
            </a: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6BB20D-C063-436F-BB22-21D3D952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893" y="3310039"/>
            <a:ext cx="8469295" cy="275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7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02B52-2970-413A-897E-2B8BF7FB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實踐方式</a:t>
            </a:r>
            <a:r>
              <a:rPr lang="en-US" altLang="zh-TW" dirty="0"/>
              <a:t>-</a:t>
            </a:r>
            <a:r>
              <a:rPr lang="zh-TW" altLang="en-US" dirty="0"/>
              <a:t>套件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A91F6-6A07-470A-ACB6-0B319A99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利用</a:t>
            </a:r>
            <a:r>
              <a:rPr lang="en-US" altLang="zh-TW" sz="2400" dirty="0" err="1"/>
              <a:t>pygame</a:t>
            </a:r>
            <a:r>
              <a:rPr lang="zh-TW" altLang="en-US" sz="2400" dirty="0"/>
              <a:t>結合</a:t>
            </a:r>
            <a:r>
              <a:rPr lang="zh-TW" altLang="zh-TW" sz="2400" dirty="0"/>
              <a:t>matplotlib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anastruct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numpy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pandus</a:t>
            </a:r>
            <a:r>
              <a:rPr lang="zh-TW" altLang="en-US" sz="2400" dirty="0"/>
              <a:t>等模組來一同實現。</a:t>
            </a:r>
            <a:endParaRPr lang="en-US" altLang="zh-TW" sz="2400" dirty="0"/>
          </a:p>
          <a:p>
            <a:r>
              <a:rPr lang="zh-TW" altLang="en-US" sz="2400" dirty="0"/>
              <a:t>其中</a:t>
            </a:r>
            <a:r>
              <a:rPr lang="en-US" altLang="zh-TW" sz="2400" dirty="0" err="1"/>
              <a:t>anastruct</a:t>
            </a:r>
            <a:r>
              <a:rPr lang="zh-TW" altLang="en-US" sz="2400" dirty="0"/>
              <a:t>為一種在土木工程上廣為應用的模組，也是此遊戲的靈魂，幫助我們繪出橋樑及計算各節點、衍樑的受力。</a:t>
            </a:r>
            <a:endParaRPr lang="en-US" altLang="zh-TW" sz="2400" dirty="0"/>
          </a:p>
          <a:p>
            <a:endParaRPr lang="zh-TW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A197D01D-9E37-4F36-B57A-7ED69DA56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9184" y="3866599"/>
            <a:ext cx="2761742" cy="10940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F022E6B-69BA-4D33-9248-96C8C9147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19" y="5276687"/>
            <a:ext cx="3219450" cy="9525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41A8DA0-4C6C-4836-9EBD-42D18ED71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02" y="3866599"/>
            <a:ext cx="5486411" cy="1143002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401D3073-3119-48E7-B7B8-E8BFCD127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3704" y="5335193"/>
            <a:ext cx="4512296" cy="10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7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02B52-2970-413A-897E-2B8BF7FB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實踐方式</a:t>
            </a:r>
            <a:r>
              <a:rPr lang="en-US" altLang="zh-TW" dirty="0"/>
              <a:t>-</a:t>
            </a:r>
            <a:r>
              <a:rPr lang="zh-TW" altLang="en-US" dirty="0"/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A91F6-6A07-470A-ACB6-0B319A99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統一以</a:t>
            </a:r>
            <a:r>
              <a:rPr lang="en-US" altLang="zh-TW" sz="2400" dirty="0"/>
              <a:t>control </a:t>
            </a:r>
            <a:r>
              <a:rPr lang="zh-TW" altLang="en-US" sz="2400" dirty="0"/>
              <a:t>這個</a:t>
            </a:r>
            <a:r>
              <a:rPr lang="en-US" altLang="zh-TW" sz="2400" dirty="0"/>
              <a:t>class</a:t>
            </a:r>
            <a:r>
              <a:rPr lang="zh-TW" altLang="en-US" sz="2400" dirty="0"/>
              <a:t>來切換視窗、關卡、主畫面與設定等功能式操作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橋梁的結構以 </a:t>
            </a:r>
            <a:r>
              <a:rPr lang="en-US" altLang="zh-TW" sz="2400" dirty="0"/>
              <a:t>structure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r>
              <a:rPr lang="en-US" altLang="zh-TW" sz="2400" dirty="0"/>
              <a:t>1. </a:t>
            </a:r>
            <a:r>
              <a:rPr lang="zh-TW" altLang="en-US" sz="2400" dirty="0"/>
              <a:t>修改、新增、並儲存當下的構形</a:t>
            </a:r>
            <a:endParaRPr lang="en-US" altLang="zh-TW" sz="2400" dirty="0"/>
          </a:p>
          <a:p>
            <a:r>
              <a:rPr lang="en-US" altLang="zh-TW" sz="2400" dirty="0"/>
              <a:t>2. </a:t>
            </a:r>
            <a:r>
              <a:rPr lang="zh-TW" altLang="en-US" sz="2400" dirty="0"/>
              <a:t>由 </a:t>
            </a:r>
            <a:r>
              <a:rPr lang="en-US" altLang="zh-TW" sz="2400" dirty="0"/>
              <a:t>structure </a:t>
            </a:r>
            <a:r>
              <a:rPr lang="zh-TW" altLang="en-US" sz="2400" dirty="0"/>
              <a:t>的</a:t>
            </a:r>
            <a:r>
              <a:rPr lang="en-US" altLang="zh-TW" sz="2400" dirty="0"/>
              <a:t>method </a:t>
            </a:r>
            <a:r>
              <a:rPr lang="zh-TW" altLang="en-US" sz="2400" dirty="0"/>
              <a:t>來運算橋梁變形或受力</a:t>
            </a:r>
            <a:endParaRPr lang="en-US" altLang="zh-TW" sz="2400" dirty="0"/>
          </a:p>
          <a:p>
            <a:r>
              <a:rPr lang="en-US" altLang="zh-TW" sz="2400" dirty="0"/>
              <a:t>3. </a:t>
            </a:r>
            <a:r>
              <a:rPr lang="zh-TW" altLang="en-US" sz="2400" dirty="0"/>
              <a:t>將運算結果送回</a:t>
            </a:r>
            <a:r>
              <a:rPr lang="en-US" altLang="zh-TW" sz="2400" dirty="0"/>
              <a:t>Node</a:t>
            </a:r>
            <a:r>
              <a:rPr lang="zh-TW" altLang="en-US" sz="2400" dirty="0"/>
              <a:t>與</a:t>
            </a:r>
            <a:r>
              <a:rPr lang="en-US" altLang="zh-TW" sz="2400" dirty="0"/>
              <a:t>line</a:t>
            </a:r>
            <a:r>
              <a:rPr lang="zh-TW" altLang="en-US" sz="2400" dirty="0"/>
              <a:t>在下次更新時做出變化</a:t>
            </a:r>
            <a:endParaRPr lang="en-US" altLang="zh-TW" sz="2400" dirty="0"/>
          </a:p>
          <a:p>
            <a:r>
              <a:rPr lang="en-US" altLang="zh-TW" sz="2400" dirty="0"/>
              <a:t>#Structure </a:t>
            </a:r>
            <a:r>
              <a:rPr lang="zh-TW" altLang="en-US" sz="2400" dirty="0"/>
              <a:t>將會儲存所有</a:t>
            </a:r>
            <a:r>
              <a:rPr lang="en-US" altLang="zh-TW" sz="2400" dirty="0"/>
              <a:t>Node</a:t>
            </a:r>
            <a:r>
              <a:rPr lang="zh-TW" altLang="en-US" sz="2400" dirty="0"/>
              <a:t>與</a:t>
            </a:r>
            <a:r>
              <a:rPr lang="en-US" altLang="zh-TW" sz="2400" dirty="0"/>
              <a:t>line </a:t>
            </a:r>
            <a:r>
              <a:rPr lang="zh-TW" altLang="en-US" sz="2400" dirty="0"/>
              <a:t>這種物件的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567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02B52-2970-413A-897E-2B8BF7FBE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實踐方式</a:t>
            </a:r>
            <a:r>
              <a:rPr lang="en-US" altLang="zh-TW" dirty="0"/>
              <a:t>-</a:t>
            </a:r>
            <a:r>
              <a:rPr lang="zh-TW" altLang="en-US" dirty="0"/>
              <a:t>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A91F6-6A07-470A-ACB6-0B319A99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Node </a:t>
            </a:r>
            <a:r>
              <a:rPr lang="zh-TW" altLang="en-US" sz="2400" dirty="0"/>
              <a:t>為橋梁的節點</a:t>
            </a:r>
            <a:endParaRPr lang="en-US" altLang="zh-TW" sz="2400" dirty="0"/>
          </a:p>
          <a:p>
            <a:r>
              <a:rPr lang="en-US" altLang="zh-TW" sz="2400" dirty="0"/>
              <a:t>1.  Attribute:  x,  y,  r, screen</a:t>
            </a:r>
          </a:p>
          <a:p>
            <a:r>
              <a:rPr lang="en-US" altLang="zh-TW" sz="2400" dirty="0"/>
              <a:t>2. </a:t>
            </a:r>
            <a:r>
              <a:rPr lang="zh-TW" altLang="en-US" sz="2400" dirty="0"/>
              <a:t> </a:t>
            </a:r>
            <a:r>
              <a:rPr lang="en-US" altLang="zh-TW" sz="2400" dirty="0"/>
              <a:t>class method: </a:t>
            </a:r>
            <a:r>
              <a:rPr lang="zh-TW" altLang="en-US" sz="2400" dirty="0"/>
              <a:t> </a:t>
            </a:r>
            <a:endParaRPr lang="en-US" altLang="zh-TW" sz="2400" dirty="0"/>
          </a:p>
          <a:p>
            <a:r>
              <a:rPr lang="zh-TW" altLang="en-US" sz="2400" dirty="0"/>
              <a:t> </a:t>
            </a:r>
            <a:r>
              <a:rPr lang="en-US" altLang="zh-TW" sz="2400" dirty="0">
                <a:sym typeface="Wingdings" panose="05000000000000000000" pitchFamily="2" charset="2"/>
              </a:rPr>
              <a:t></a:t>
            </a:r>
            <a:r>
              <a:rPr lang="en-US" altLang="zh-TW" sz="2400" dirty="0"/>
              <a:t>Node </a:t>
            </a:r>
            <a:r>
              <a:rPr lang="zh-TW" altLang="en-US" sz="2400" dirty="0"/>
              <a:t>的作圖</a:t>
            </a:r>
            <a:endParaRPr lang="en-US" altLang="zh-TW" sz="2400" dirty="0"/>
          </a:p>
          <a:p>
            <a:r>
              <a:rPr lang="zh-TW" altLang="en-US" sz="2400" dirty="0">
                <a:sym typeface="Wingdings" panose="05000000000000000000" pitchFamily="2" charset="2"/>
              </a:rPr>
              <a:t> </a:t>
            </a:r>
            <a:r>
              <a:rPr lang="en-US" altLang="zh-TW" sz="2400" dirty="0">
                <a:sym typeface="Wingdings" panose="05000000000000000000" pitchFamily="2" charset="2"/>
              </a:rPr>
              <a:t></a:t>
            </a:r>
            <a:r>
              <a:rPr lang="zh-TW" altLang="en-US" sz="2400" dirty="0">
                <a:sym typeface="Wingdings" panose="05000000000000000000" pitchFamily="2" charset="2"/>
              </a:rPr>
              <a:t>判斷</a:t>
            </a:r>
            <a:r>
              <a:rPr lang="en-US" altLang="zh-TW" sz="2400" dirty="0">
                <a:sym typeface="Wingdings" panose="05000000000000000000" pitchFamily="2" charset="2"/>
              </a:rPr>
              <a:t>Node </a:t>
            </a:r>
            <a:r>
              <a:rPr lang="zh-TW" altLang="en-US" sz="2400" dirty="0">
                <a:sym typeface="Wingdings" panose="05000000000000000000" pitchFamily="2" charset="2"/>
              </a:rPr>
              <a:t>是否被點擊</a:t>
            </a:r>
            <a:endParaRPr lang="en-US" altLang="zh-TW" sz="2400" dirty="0">
              <a:sym typeface="Wingdings" panose="05000000000000000000" pitchFamily="2" charset="2"/>
            </a:endParaRPr>
          </a:p>
          <a:p>
            <a:r>
              <a:rPr lang="en-US" altLang="zh-TW" sz="2400" dirty="0">
                <a:sym typeface="Wingdings" panose="05000000000000000000" pitchFamily="2" charset="2"/>
              </a:rPr>
              <a:t>  …(</a:t>
            </a:r>
            <a:r>
              <a:rPr lang="zh-TW" altLang="en-US" sz="2400" dirty="0">
                <a:sym typeface="Wingdings" panose="05000000000000000000" pitchFamily="2" charset="2"/>
              </a:rPr>
              <a:t>刪除或移動等功能</a:t>
            </a:r>
            <a:r>
              <a:rPr lang="en-US" altLang="zh-TW" sz="2400" dirty="0">
                <a:sym typeface="Wingdings" panose="05000000000000000000" pitchFamily="2" charset="2"/>
              </a:rPr>
              <a:t>)</a:t>
            </a:r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046359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529</Words>
  <Application>Microsoft Office PowerPoint</Application>
  <PresentationFormat>寬螢幕</PresentationFormat>
  <Paragraphs>61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標楷體</vt:lpstr>
      <vt:lpstr>微軟正黑體</vt:lpstr>
      <vt:lpstr>Rockwell Condensed (標題)</vt:lpstr>
      <vt:lpstr>Arial</vt:lpstr>
      <vt:lpstr>Rockwell</vt:lpstr>
      <vt:lpstr>Rockwell Condensed</vt:lpstr>
      <vt:lpstr>Wingdings</vt:lpstr>
      <vt:lpstr>木刻字型</vt:lpstr>
      <vt:lpstr>開車過橋</vt:lpstr>
      <vt:lpstr>動機</vt:lpstr>
      <vt:lpstr>遊戲介紹</vt:lpstr>
      <vt:lpstr>遊戲介紹</vt:lpstr>
      <vt:lpstr>Video Clip</vt:lpstr>
      <vt:lpstr>遊戲介紹</vt:lpstr>
      <vt:lpstr>實踐方式-套件</vt:lpstr>
      <vt:lpstr>實踐方式-架構</vt:lpstr>
      <vt:lpstr>實踐方式-架構</vt:lpstr>
      <vt:lpstr>實踐方式-架構</vt:lpstr>
      <vt:lpstr>More about anastruct</vt:lpstr>
      <vt:lpstr>More about anastruct</vt:lpstr>
      <vt:lpstr>困難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開車過橋</dc:title>
  <dc:creator>tom1107tom80@gmail.com</dc:creator>
  <cp:lastModifiedBy>宏恩 陳</cp:lastModifiedBy>
  <cp:revision>82</cp:revision>
  <dcterms:created xsi:type="dcterms:W3CDTF">2019-12-17T14:43:35Z</dcterms:created>
  <dcterms:modified xsi:type="dcterms:W3CDTF">2019-12-17T20:40:00Z</dcterms:modified>
</cp:coreProperties>
</file>